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78" r:id="rId4"/>
    <p:sldId id="265" r:id="rId5"/>
    <p:sldId id="268" r:id="rId6"/>
    <p:sldId id="270" r:id="rId7"/>
    <p:sldId id="257" r:id="rId8"/>
    <p:sldId id="259" r:id="rId9"/>
    <p:sldId id="258" r:id="rId10"/>
    <p:sldId id="279" r:id="rId11"/>
    <p:sldId id="260" r:id="rId12"/>
    <p:sldId id="274" r:id="rId13"/>
    <p:sldId id="276" r:id="rId14"/>
    <p:sldId id="277" r:id="rId15"/>
    <p:sldId id="267" r:id="rId16"/>
    <p:sldId id="275" r:id="rId17"/>
    <p:sldId id="264" r:id="rId18"/>
    <p:sldId id="27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2167" autoAdjust="0"/>
  </p:normalViewPr>
  <p:slideViewPr>
    <p:cSldViewPr>
      <p:cViewPr>
        <p:scale>
          <a:sx n="100" d="100"/>
          <a:sy n="100" d="100"/>
        </p:scale>
        <p:origin x="-6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52" y="112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4656CC32-9D57-4DF3-B3EA-A21FEB051D1B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8989AE34-7619-4C6B-895C-890AD941F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A6DB0-F31E-498C-B32C-D125DCEDF70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842AC-8189-4133-90BD-C2D18FF0222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4EA8A-E579-4D7D-930D-0DE5F63E6B6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3465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ADF1ECB-BDBF-4B23-BADB-DD619ED9AE63}" type="slidenum">
              <a:rPr lang="en-US" sz="1300">
                <a:latin typeface="Calibri" pitchFamily="34" charset="0"/>
              </a:rPr>
              <a:pPr algn="r" defTabSz="931863"/>
              <a:t>12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7771C-7679-4815-82FE-01178EA0693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AE226-BDA1-48F5-B5B5-664E4654F9B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92625"/>
            <a:ext cx="5607050" cy="41846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441968AD-E767-433B-B69F-BBCB9A9019C8}" type="slidenum">
              <a:rPr lang="en-US" sz="1300">
                <a:latin typeface="Calibri" pitchFamily="34" charset="0"/>
              </a:rPr>
              <a:pPr algn="r" defTabSz="931863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962400"/>
            <a:ext cx="5607050" cy="48799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956A98F-1BEE-428D-BE4E-6950FE85684D}" type="slidenum">
              <a:rPr lang="en-US" sz="1300">
                <a:latin typeface="Calibri" pitchFamily="34" charset="0"/>
              </a:rPr>
              <a:pPr algn="r" defTabSz="931863"/>
              <a:t>16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63CF1-3975-48E0-914D-4E0FED1FBAC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95E9C81-B759-4F80-B97E-7E337F32BADE}" type="slidenum">
              <a:rPr lang="en-US" sz="1300">
                <a:latin typeface="Calibri" pitchFamily="34" charset="0"/>
              </a:rPr>
              <a:pPr algn="r" defTabSz="931863"/>
              <a:t>18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842AC-8189-4133-90BD-C2D18FF0222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A6DB0-F31E-498C-B32C-D125DCEDF70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BF0CF3E5-074B-4E46-A30F-797AC0532267}" type="slidenum">
              <a:rPr lang="en-US" sz="1300">
                <a:latin typeface="Calibri" pitchFamily="34" charset="0"/>
              </a:rPr>
              <a:pPr algn="r" defTabSz="931863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99125" cy="46513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FC4B7574-1669-4F5D-BACA-7CCD52B8AA79}" type="slidenum">
              <a:rPr lang="en-US" sz="1300">
                <a:latin typeface="Calibri" pitchFamily="34" charset="0"/>
              </a:rPr>
              <a:pPr algn="r" defTabSz="931863"/>
              <a:t>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FBA72E35-4DE7-47D0-90E7-19367F0BD82B}" type="slidenum">
              <a:rPr lang="en-US" sz="1300">
                <a:latin typeface="Calibri" pitchFamily="34" charset="0"/>
              </a:rPr>
              <a:pPr algn="r" defTabSz="931863"/>
              <a:t>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8B981-74C9-492A-A009-3CCCD888ABDA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3ACC5-A84A-4A96-A844-B05548C86CA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095A-9537-42D6-ACBE-C8938D17A8E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3F0A-7488-4C8D-9DC8-3588CCDFC119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CCFF-F9F7-4F4F-BCE5-E1568D73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7B1A-E318-42F9-B386-1D2A12970659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D23D-6667-4AA5-9203-8049C540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0C6D-EF66-488B-99A1-40116B328695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BD9E-952D-4CFD-82C6-A67E4682C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A7C5-E019-4D56-B7DA-BE041DB39C7A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FA61-48A1-40EE-BE4A-02E8CB43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265A-CBBB-47A1-9270-28282B1331FD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6A22-AE6D-479F-B7E5-B50D4887A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A58E-DDA8-4310-929B-9B5245B3651C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4260-3B6B-439D-90CB-49A170EE3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E56B-D451-49E7-A8F6-9D2EC78D7C58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969A-0F2F-4FDB-8250-04EF61C58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A5A1-8F9D-4B11-AD5F-30AD070AB809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C7BB-0EB3-4DFC-93BE-71ABC4C64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62C3-EC31-4D71-986D-D1FD9C2574FB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301B-D0E2-4176-BA08-727111A9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232E-FB55-4F49-AB3F-56E1AE0BAD76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638A-350D-4DBD-8709-40FBD1ECD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69D1-D4E6-42FC-8320-34363B1C801A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82CD-386D-47F4-9B81-7CB1874C7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8FD2CC-1B4B-4245-BF25-CE5BEBB8F4C9}" type="datetimeFigureOut">
              <a:rPr lang="en-US"/>
              <a:pPr>
                <a:defRPr/>
              </a:pPr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7DC3A-6987-4471-8E1A-43F3D203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C2cfdtjm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leade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sschenck@centerii.org" TargetMode="External"/><Relationship Id="rId4" Type="http://schemas.openxmlformats.org/officeDocument/2006/relationships/hyperlink" Target="http://www.centerii.org/CenterIIPublic/SIG_Survey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ii.org/leade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259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Training Models Geared for Rapid Improvement Initiatives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6294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Featuring: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Sheila Guidry, </a:t>
            </a:r>
            <a:r>
              <a:rPr lang="en-US" sz="2400" b="1" i="1" dirty="0" smtClean="0">
                <a:solidFill>
                  <a:srgbClr val="0D0D0D"/>
                </a:solidFill>
              </a:rPr>
              <a:t>Louisiana </a:t>
            </a:r>
            <a:r>
              <a:rPr lang="en-US" sz="2400" b="1" i="1" dirty="0" smtClean="0">
                <a:solidFill>
                  <a:srgbClr val="0D0D0D"/>
                </a:solidFill>
              </a:rPr>
              <a:t>Dept. of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Donald </a:t>
            </a:r>
            <a:r>
              <a:rPr lang="en-US" sz="2400" b="1" i="1" dirty="0" err="1" smtClean="0">
                <a:solidFill>
                  <a:srgbClr val="0D0D0D"/>
                </a:solidFill>
              </a:rPr>
              <a:t>Fraynd</a:t>
            </a:r>
            <a:r>
              <a:rPr lang="en-US" sz="2400" b="1" i="1" dirty="0" smtClean="0">
                <a:solidFill>
                  <a:srgbClr val="0D0D0D"/>
                </a:solidFill>
              </a:rPr>
              <a:t>, Chicago Public Schools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err="1" smtClean="0">
                <a:solidFill>
                  <a:srgbClr val="0D0D0D"/>
                </a:solidFill>
              </a:rPr>
              <a:t>Randel</a:t>
            </a:r>
            <a:r>
              <a:rPr lang="en-US" sz="2400" b="1" i="1" dirty="0" smtClean="0">
                <a:solidFill>
                  <a:srgbClr val="0D0D0D"/>
                </a:solidFill>
              </a:rPr>
              <a:t> </a:t>
            </a:r>
            <a:r>
              <a:rPr lang="en-US" sz="2400" b="1" i="1" dirty="0" err="1" smtClean="0">
                <a:solidFill>
                  <a:srgbClr val="0D0D0D"/>
                </a:solidFill>
              </a:rPr>
              <a:t>Josserand</a:t>
            </a:r>
            <a:r>
              <a:rPr lang="en-US" sz="2400" b="1" i="1" dirty="0" smtClean="0">
                <a:solidFill>
                  <a:srgbClr val="0D0D0D"/>
                </a:solidFill>
              </a:rPr>
              <a:t>, Chicago Public Schools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800" b="1" i="1" dirty="0" smtClean="0">
                <a:solidFill>
                  <a:srgbClr val="0D0D0D"/>
                </a:solidFill>
              </a:rPr>
              <a:t>	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4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2056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2057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Poll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64135"/>
            <a:ext cx="822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Question 1: Using the polling tool, indicate if</a:t>
            </a:r>
            <a:endParaRPr lang="en-US" sz="2000" dirty="0" smtClean="0"/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Your state or local agency has a turnaround training program or 	model in place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Your state or local agency has plans to design a turnaround training 	program or model starting in SY2010-11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Your state or local agency does NOT have any immediate plans for 	a turnaround training program or model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Not Applicable (not a state or local agency) 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Question 2: Using the polling tool, indicate if you are a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 Local state agency (i.e., school district)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State education agency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Regional comprehensive center, national content center or other 	technical assistance provider 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Louisiana Department of Education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4191000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smtClean="0"/>
              <a:t>Sheila Guidry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smtClean="0"/>
              <a:t>Project Administrator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smtClean="0"/>
              <a:t>Louisiana School Turnaround Specialist Program</a:t>
            </a:r>
            <a:endParaRPr lang="en-US" sz="2000" b="1" i="1" smtClean="0"/>
          </a:p>
        </p:txBody>
      </p:sp>
      <p:pic>
        <p:nvPicPr>
          <p:cNvPr id="10244" name="Picture 12" descr="H:\Training Models for Teachers, Principals - Jun 16\SGuidry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0591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676400" y="228600"/>
            <a:ext cx="5638800" cy="914400"/>
          </a:xfrm>
        </p:spPr>
        <p:txBody>
          <a:bodyPr/>
          <a:lstStyle/>
          <a:p>
            <a:pPr eaLnBrk="1" hangingPunct="1"/>
            <a:r>
              <a:rPr lang="en-US" b="1" smtClean="0"/>
              <a:t>Chicago Public Schools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447800"/>
            <a:ext cx="33528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smtClean="0"/>
              <a:t>Donald Fraynd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smtClean="0"/>
              <a:t>Turnaround Officer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b="1" i="1" smtClean="0"/>
              <a:t>Office of School Turnaround</a:t>
            </a:r>
          </a:p>
        </p:txBody>
      </p:sp>
      <p:sp>
        <p:nvSpPr>
          <p:cNvPr id="11268" name="Content Placeholder 2"/>
          <p:cNvSpPr>
            <a:spLocks/>
          </p:cNvSpPr>
          <p:nvPr/>
        </p:nvSpPr>
        <p:spPr bwMode="auto">
          <a:xfrm>
            <a:off x="3657600" y="5334000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latin typeface="Calibri" pitchFamily="34" charset="0"/>
              </a:rPr>
              <a:t>Randel Josserand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i="1">
                <a:latin typeface="Calibri" pitchFamily="34" charset="0"/>
              </a:rPr>
              <a:t>Director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i="1">
                <a:latin typeface="Calibri" pitchFamily="34" charset="0"/>
              </a:rPr>
              <a:t>Office of School Development</a:t>
            </a:r>
          </a:p>
        </p:txBody>
      </p:sp>
      <p:pic>
        <p:nvPicPr>
          <p:cNvPr id="11269" name="Picture 6" descr="randel_josser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25146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H:\Training Models for Teachers, Principals - Jun 16\DFrynd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447800"/>
            <a:ext cx="25146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Video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819400"/>
            <a:ext cx="82296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latin typeface="+mn-lt"/>
                <a:hlinkClick r:id="rId3" tooltip="blocked::http://www.youtube.com/watch?v=VC2cfdtjmRU"/>
              </a:rPr>
              <a:t>http://www.youtube.com/watch?v=VC2cfdtjmRU</a:t>
            </a:r>
            <a:endParaRPr lang="en-US" sz="2800" u="sng" dirty="0">
              <a:latin typeface="+mn-lt"/>
            </a:endParaRPr>
          </a:p>
          <a:p>
            <a:pPr algn="ctr">
              <a:defRPr/>
            </a:pPr>
            <a:endParaRPr lang="en-US" sz="2800" dirty="0">
              <a:latin typeface="+mn-lt"/>
            </a:endParaRPr>
          </a:p>
          <a:p>
            <a:pPr algn="ctr">
              <a:defRPr/>
            </a:pPr>
            <a:r>
              <a:rPr lang="en-US" sz="2800" i="1" dirty="0">
                <a:latin typeface="+mn-lt"/>
              </a:rPr>
              <a:t>(If you are having difficulty viewing the video, open another window and enter the address </a:t>
            </a:r>
            <a:r>
              <a:rPr lang="en-US" sz="2800" i="1" dirty="0" smtClean="0">
                <a:latin typeface="+mn-lt"/>
              </a:rPr>
              <a:t>above.  Switch to the WebEx window when done.)</a:t>
            </a:r>
            <a:endParaRPr lang="en-US" sz="2800" i="1" dirty="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Q &amp; A and Discussion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Q &amp; A and Discussion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Please note that your phone line is muted upon entry and will remain muted (see red 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en-US" sz="3200" b="1">
                <a:latin typeface="Calibri" pitchFamily="34" charset="0"/>
              </a:rPr>
              <a:t> in front of your name)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To get speakers’ attention, please use the “Raise Hand” button in the Participants Panel. We will un-mute then.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You can also post your questions or comments on the Q &amp; A Panel.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5638800" cy="914400"/>
          </a:xfrm>
        </p:spPr>
        <p:txBody>
          <a:bodyPr/>
          <a:lstStyle/>
          <a:p>
            <a:pPr eaLnBrk="1" hangingPunct="1"/>
            <a:r>
              <a:rPr lang="en-US" b="1" smtClean="0"/>
              <a:t>Panelists</a:t>
            </a:r>
          </a:p>
        </p:txBody>
      </p:sp>
      <p:sp>
        <p:nvSpPr>
          <p:cNvPr id="15363" name="Content Placeholder 2"/>
          <p:cNvSpPr>
            <a:spLocks/>
          </p:cNvSpPr>
          <p:nvPr/>
        </p:nvSpPr>
        <p:spPr bwMode="auto">
          <a:xfrm>
            <a:off x="5334000" y="2895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Sheila Guidry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>
                <a:latin typeface="Calibri" pitchFamily="34" charset="0"/>
              </a:rPr>
              <a:t>Louisiana DOE</a:t>
            </a:r>
          </a:p>
        </p:txBody>
      </p:sp>
      <p:pic>
        <p:nvPicPr>
          <p:cNvPr id="15364" name="Picture 7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16732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ontent Placeholder 2"/>
          <p:cNvSpPr>
            <a:spLocks/>
          </p:cNvSpPr>
          <p:nvPr/>
        </p:nvSpPr>
        <p:spPr bwMode="auto">
          <a:xfrm>
            <a:off x="990600" y="2590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Susan Hanes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>
                <a:latin typeface="Calibri" pitchFamily="34" charset="0"/>
              </a:rPr>
              <a:t>NNSSIL Co-Coordinator/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>
                <a:latin typeface="Calibri" pitchFamily="34" charset="0"/>
              </a:rPr>
              <a:t>Moderator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914400" y="6126163"/>
            <a:ext cx="2514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Donald Fraynd</a:t>
            </a:r>
          </a:p>
          <a:p>
            <a:pPr algn="ctr"/>
            <a:r>
              <a:rPr lang="en-US" b="1" i="1">
                <a:latin typeface="Calibri" pitchFamily="34" charset="0"/>
              </a:rPr>
              <a:t>Chicago Public Schools</a:t>
            </a:r>
          </a:p>
        </p:txBody>
      </p:sp>
      <p:sp>
        <p:nvSpPr>
          <p:cNvPr id="15367" name="Content Placeholder 2"/>
          <p:cNvSpPr>
            <a:spLocks/>
          </p:cNvSpPr>
          <p:nvPr/>
        </p:nvSpPr>
        <p:spPr bwMode="auto">
          <a:xfrm>
            <a:off x="5334000" y="57150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Randel Joserrand</a:t>
            </a:r>
          </a:p>
          <a:p>
            <a:pPr marL="342900" indent="-342900" algn="ctr"/>
            <a:r>
              <a:rPr lang="en-US" b="1" i="1">
                <a:latin typeface="Calibri" pitchFamily="34" charset="0"/>
              </a:rPr>
              <a:t>Chicago Public Schools</a:t>
            </a:r>
          </a:p>
        </p:txBody>
      </p:sp>
      <p:pic>
        <p:nvPicPr>
          <p:cNvPr id="15368" name="Picture 12" descr="H:\Training Models for Teachers, Principals - Jun 16\SGuidry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838200"/>
            <a:ext cx="1657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H:\Training Models for Teachers, Principals - Jun 16\DFrynd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657600"/>
            <a:ext cx="1905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4" descr="randel_josseran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10000"/>
            <a:ext cx="170338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For More Information</a:t>
            </a:r>
            <a:br>
              <a:rPr lang="en-US" sz="3200" b="1" smtClean="0"/>
            </a:br>
            <a:r>
              <a:rPr lang="en-US" sz="4000" b="1" smtClean="0">
                <a:hlinkClick r:id="rId3"/>
              </a:rPr>
              <a:t>www.centerii.org/leaders</a:t>
            </a:r>
            <a:endParaRPr lang="en-US" sz="4000" b="1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33800"/>
          </a:xfrm>
          <a:ln>
            <a:solidFill>
              <a:schemeClr val="tx1"/>
            </a:solidFill>
          </a:ln>
        </p:spPr>
        <p:txBody>
          <a:bodyPr/>
          <a:lstStyle/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dirty="0" smtClean="0"/>
              <a:t>Link to this webinar’s recording, slides and resources mentioned during the presentations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dirty="0" smtClean="0"/>
              <a:t>NNSSIL Community Site 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dirty="0" smtClean="0"/>
              <a:t>School Improvement Grants Resources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dirty="0" smtClean="0"/>
              <a:t>LEA SIG Survey – </a:t>
            </a:r>
            <a:r>
              <a:rPr lang="en-US" sz="2400" b="1" dirty="0" smtClean="0">
                <a:hlinkClick r:id="rId4"/>
              </a:rPr>
              <a:t>http://www.centerii.org/CenterIIPublic/SIG_Survey.aspx</a:t>
            </a:r>
            <a:r>
              <a:rPr lang="en-US" sz="2400" b="1" dirty="0" smtClean="0"/>
              <a:t> 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dirty="0" smtClean="0"/>
              <a:t>Feedback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dirty="0" smtClean="0"/>
              <a:t>Follow-up questions? Send to Susan Hanes,</a:t>
            </a:r>
            <a:r>
              <a:rPr lang="en-US" sz="2400" b="1" dirty="0" smtClean="0">
                <a:hlinkClick r:id="rId5"/>
              </a:rPr>
              <a:t> shanes@centerii.org</a:t>
            </a:r>
            <a:endParaRPr lang="en-US" sz="2400" b="1" dirty="0" smtClean="0"/>
          </a:p>
        </p:txBody>
      </p:sp>
      <p:pic>
        <p:nvPicPr>
          <p:cNvPr id="16388" name="Picture 4" descr="nnss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4572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latin typeface="Calibri" pitchFamily="34" charset="0"/>
              </a:rPr>
              <a:t>Thank you to our featured presenters and thank you all for participating in today’s webinar! </a:t>
            </a:r>
          </a:p>
        </p:txBody>
      </p:sp>
      <p:pic>
        <p:nvPicPr>
          <p:cNvPr id="53254" name="Picture 6" descr="j0402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9305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Poll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64135"/>
            <a:ext cx="822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#1: Using the polling tool, indicate if</a:t>
            </a:r>
            <a:endParaRPr lang="en-US" sz="2000" dirty="0" smtClean="0"/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Your state or local agency has a turnaround training program or 	model in place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Your state or local agency has plans to design a turnaround training 	program or model starting in SY2010-11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Your state or local agency does NOT have any immediate plans for 	a turnaround training program or model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Not Applicable (not a state or local agency) 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# 2: Using the polling tool, indicate if you are a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 Local state agency (i.e., school district)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State education agency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Regional comprehensive center, national content center or other 	technical assistance provider 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259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Training Models Geared for Rapid Improvement Initiatives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6294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Featuring: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Sheila Guidry, </a:t>
            </a:r>
            <a:r>
              <a:rPr lang="en-US" sz="2400" b="1" i="1" dirty="0" smtClean="0">
                <a:solidFill>
                  <a:srgbClr val="0D0D0D"/>
                </a:solidFill>
              </a:rPr>
              <a:t>Louisiana </a:t>
            </a:r>
            <a:r>
              <a:rPr lang="en-US" sz="2400" b="1" i="1" dirty="0" smtClean="0">
                <a:solidFill>
                  <a:srgbClr val="0D0D0D"/>
                </a:solidFill>
              </a:rPr>
              <a:t>Dept. of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Donald </a:t>
            </a:r>
            <a:r>
              <a:rPr lang="en-US" sz="2400" b="1" i="1" dirty="0" err="1" smtClean="0">
                <a:solidFill>
                  <a:srgbClr val="0D0D0D"/>
                </a:solidFill>
              </a:rPr>
              <a:t>Fraynd</a:t>
            </a:r>
            <a:r>
              <a:rPr lang="en-US" sz="2400" b="1" i="1" dirty="0" smtClean="0">
                <a:solidFill>
                  <a:srgbClr val="0D0D0D"/>
                </a:solidFill>
              </a:rPr>
              <a:t>, Chicago Public Schools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err="1" smtClean="0">
                <a:solidFill>
                  <a:srgbClr val="0D0D0D"/>
                </a:solidFill>
              </a:rPr>
              <a:t>Randel</a:t>
            </a:r>
            <a:r>
              <a:rPr lang="en-US" sz="2400" b="1" i="1" dirty="0" smtClean="0">
                <a:solidFill>
                  <a:srgbClr val="0D0D0D"/>
                </a:solidFill>
              </a:rPr>
              <a:t> </a:t>
            </a:r>
            <a:r>
              <a:rPr lang="en-US" sz="2400" b="1" i="1" dirty="0" err="1" smtClean="0">
                <a:solidFill>
                  <a:srgbClr val="0D0D0D"/>
                </a:solidFill>
              </a:rPr>
              <a:t>Josserand</a:t>
            </a:r>
            <a:r>
              <a:rPr lang="en-US" sz="2400" b="1" i="1" dirty="0" smtClean="0">
                <a:solidFill>
                  <a:srgbClr val="0D0D0D"/>
                </a:solidFill>
              </a:rPr>
              <a:t>, Chicago Public Schools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800" b="1" i="1" dirty="0" smtClean="0">
                <a:solidFill>
                  <a:srgbClr val="0D0D0D"/>
                </a:solidFill>
              </a:rPr>
              <a:t>	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4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2056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2057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NNSSIL Co-coordinators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343400" y="4953000"/>
            <a:ext cx="35814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Nina de las Alas</a:t>
            </a:r>
          </a:p>
          <a:p>
            <a:r>
              <a:rPr lang="en-US" sz="2400" b="1" i="1">
                <a:latin typeface="Calibri" pitchFamily="34" charset="0"/>
              </a:rPr>
              <a:t>Senior Program Associate, Council of Chief State School Officers</a:t>
            </a:r>
            <a:endParaRPr lang="en-US" sz="24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37338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>
                <a:latin typeface="Calibri" pitchFamily="34" charset="0"/>
              </a:rPr>
              <a:t>Susan Hanes</a:t>
            </a:r>
          </a:p>
          <a:p>
            <a:pPr algn="r"/>
            <a:r>
              <a:rPr lang="en-US" sz="2400" b="1" i="1">
                <a:latin typeface="Calibri" pitchFamily="34" charset="0"/>
              </a:rPr>
              <a:t>Technical Advisor, Center on Innovation and Improvement</a:t>
            </a:r>
            <a:endParaRPr lang="en-US" sz="2400"/>
          </a:p>
        </p:txBody>
      </p:sp>
      <p:pic>
        <p:nvPicPr>
          <p:cNvPr id="3077" name="Picture 6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146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de las Alas, Nina"/>
          <p:cNvPicPr>
            <a:picLocks noChangeAspect="1" noChangeArrowheads="1"/>
          </p:cNvPicPr>
          <p:nvPr/>
        </p:nvPicPr>
        <p:blipFill>
          <a:blip r:embed="rId4" cstate="print"/>
          <a:srcRect l="24434" t="17297" r="19899" b="8484"/>
          <a:stretch>
            <a:fillRect/>
          </a:stretch>
        </p:blipFill>
        <p:spPr bwMode="auto">
          <a:xfrm>
            <a:off x="838200" y="2897188"/>
            <a:ext cx="3352800" cy="3349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WebEx Panels &amp; Features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63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8"/>
          <p:cNvSpPr>
            <a:spLocks noChangeShapeType="1"/>
          </p:cNvSpPr>
          <p:nvPr/>
        </p:nvSpPr>
        <p:spPr bwMode="auto">
          <a:xfrm flipV="1">
            <a:off x="45720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>
            <a:off x="4724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4648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4572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Participants</a:t>
            </a:r>
            <a:endParaRPr lang="en-US" sz="2400"/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1600200" y="2819400"/>
            <a:ext cx="2743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Raise/lower</a:t>
            </a:r>
            <a:r>
              <a:rPr lang="en-US" b="1"/>
              <a:t> </a:t>
            </a:r>
            <a:r>
              <a:rPr lang="en-US" sz="2400" b="1"/>
              <a:t>hand</a:t>
            </a:r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91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Chat</a:t>
            </a:r>
            <a:endParaRPr lang="en-US" sz="2400"/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3657600" y="518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/>
              <a:t>Q&amp;A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362200" y="990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Polling</a:t>
            </a:r>
            <a:endParaRPr lang="en-US" sz="2400"/>
          </a:p>
        </p:txBody>
      </p:sp>
      <p:sp>
        <p:nvSpPr>
          <p:cNvPr id="4110" name="Line 8"/>
          <p:cNvSpPr>
            <a:spLocks noChangeShapeType="1"/>
          </p:cNvSpPr>
          <p:nvPr/>
        </p:nvSpPr>
        <p:spPr bwMode="auto">
          <a:xfrm flipV="1">
            <a:off x="4572000" y="121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smtClean="0"/>
              <a:t>Webex Panels &amp; Features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94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Line 13"/>
          <p:cNvSpPr>
            <a:spLocks noChangeShapeType="1"/>
          </p:cNvSpPr>
          <p:nvPr/>
        </p:nvSpPr>
        <p:spPr bwMode="auto">
          <a:xfrm flipV="1">
            <a:off x="2743200" y="5029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4"/>
          <p:cNvSpPr>
            <a:spLocks noChangeShapeType="1"/>
          </p:cNvSpPr>
          <p:nvPr/>
        </p:nvSpPr>
        <p:spPr bwMode="auto">
          <a:xfrm flipV="1">
            <a:off x="6172200" y="3276600"/>
            <a:ext cx="38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Content Placeholder 2"/>
          <p:cNvSpPr>
            <a:spLocks/>
          </p:cNvSpPr>
          <p:nvPr/>
        </p:nvSpPr>
        <p:spPr bwMode="auto">
          <a:xfrm>
            <a:off x="381000" y="4876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000" b="1" u="sng">
                <a:latin typeface="Calibri" pitchFamily="34" charset="0"/>
              </a:rPr>
              <a:t>Presentations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Visual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Audio volume (manual control through your phone or if using VOIP through computer’s audio controls . If you still cannot hear, please send Nina a chat message) or contact WebEx Tech Support (866-229-3239).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000" b="1" u="sng" smtClean="0"/>
              <a:t>Vision</a:t>
            </a:r>
          </a:p>
          <a:p>
            <a:pPr eaLnBrk="1" fontAlgn="t" hangingPunct="1">
              <a:lnSpc>
                <a:spcPct val="90000"/>
              </a:lnSpc>
              <a:spcAft>
                <a:spcPct val="35000"/>
              </a:spcAft>
              <a:buFont typeface="Arial" charset="0"/>
              <a:buNone/>
              <a:defRPr/>
            </a:pPr>
            <a:r>
              <a:rPr lang="en-US" sz="2800" b="1" i="1" smtClean="0"/>
              <a:t>	</a:t>
            </a:r>
            <a:r>
              <a:rPr lang="en-US" sz="2400" b="1" i="1" smtClean="0"/>
              <a:t>Network of state leaders engaged in developing an evidence-based body of knowledge that can lead to accelerating sustainable school, district and state improvement to raise educational results for all learners.</a:t>
            </a:r>
          </a:p>
          <a:p>
            <a:pPr eaLnBrk="1" fontAlgn="t" hangingPunct="1">
              <a:lnSpc>
                <a:spcPct val="90000"/>
              </a:lnSpc>
              <a:spcAft>
                <a:spcPct val="35000"/>
              </a:spcAft>
              <a:buFont typeface="Arial" charset="0"/>
              <a:buNone/>
              <a:defRPr/>
            </a:pPr>
            <a:endParaRPr lang="en-US" sz="2400" b="1" i="1" smtClean="0"/>
          </a:p>
          <a:p>
            <a:pPr eaLnBrk="1" fontAlgn="t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u="sng" smtClean="0"/>
              <a:t>Mission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b="1" i="1" smtClean="0"/>
              <a:t>	</a:t>
            </a:r>
            <a:r>
              <a:rPr lang="en-US" sz="2400" b="1" i="1" smtClean="0"/>
              <a:t>To provide collegial support among state leaders of school improvement to build, utilize and disseminate a robust body of knowledge of professional practices leading to systemic educational change.</a:t>
            </a:r>
            <a:r>
              <a:rPr lang="en-US" smtClean="0"/>
              <a:t> </a:t>
            </a:r>
            <a:endParaRPr lang="en-US" sz="3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Membership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50+ SEAs and territories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16 Regional Comprehensive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 (RCCs) &amp; 5 Content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</a:t>
            </a:r>
          </a:p>
        </p:txBody>
      </p:sp>
      <p:pic>
        <p:nvPicPr>
          <p:cNvPr id="7172" name="Picture 10" descr="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81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792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Advisory Group – Design Team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 Subgroup of state reps., sub-dir.-level RCC</a:t>
            </a:r>
          </a:p>
          <a:p>
            <a:pPr>
              <a:spcAft>
                <a:spcPct val="20000"/>
              </a:spcAft>
            </a:pPr>
            <a:r>
              <a:rPr lang="en-US" sz="2400" b="1">
                <a:latin typeface="Calibri" pitchFamily="34" charset="0"/>
              </a:rPr>
              <a:t>     staffers, US ED, and NNSSIL co-coordinators</a:t>
            </a:r>
          </a:p>
          <a:p>
            <a:pPr>
              <a:spcAft>
                <a:spcPct val="20000"/>
              </a:spcAft>
            </a:pPr>
            <a:endParaRPr lang="en-US" sz="1200" b="1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Administrative Partners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Center on Innovation &amp; Improvement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Council of Chief State School Officers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57800" y="4953000"/>
            <a:ext cx="36576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information: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  <a:hlinkClick r:id="rId4"/>
              </a:rPr>
              <a:t>http://www.centerii.org/leaders</a:t>
            </a:r>
            <a:endParaRPr lang="en-US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Training Models Geared for Rapid Improvement Initiatives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u="sng" smtClean="0"/>
              <a:t>Purpose</a:t>
            </a:r>
          </a:p>
          <a:p>
            <a:pPr eaLnBrk="1" hangingPunct="1"/>
            <a:r>
              <a:rPr lang="en-US" b="1" smtClean="0"/>
              <a:t>Present Louisiana’s and Chicago’s turnaround training models. Each presentation will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Provide a brief overview and context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Describe the components of each model/program, including costs, selection &amp; recruitment (LA), phases of implementation (CPS), performance metrics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Discuss lessons learned and sustainability efforts</a:t>
            </a:r>
          </a:p>
          <a:p>
            <a:pPr eaLnBrk="1" hangingPunct="1"/>
            <a:r>
              <a:rPr lang="en-US" b="1" smtClean="0"/>
              <a:t>Address questions from participants</a:t>
            </a:r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522</Words>
  <Application>Microsoft Office PowerPoint</Application>
  <PresentationFormat>On-screen Show (4:3)</PresentationFormat>
  <Paragraphs>133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Training Models Geared for Rapid Improvement Initiatives</vt:lpstr>
      <vt:lpstr>Poll Questions</vt:lpstr>
      <vt:lpstr>Training Models Geared for Rapid Improvement Initiatives</vt:lpstr>
      <vt:lpstr>NNSSIL Co-coordinators</vt:lpstr>
      <vt:lpstr>WebEx Panels &amp; Features</vt:lpstr>
      <vt:lpstr>Webex Panels &amp; Features</vt:lpstr>
      <vt:lpstr>National Network of State School Improvement Leaders (NNSSIL)</vt:lpstr>
      <vt:lpstr>National Network of State School Improvement Leaders (NNSSIL)</vt:lpstr>
      <vt:lpstr>Training Models Geared for Rapid Improvement Initiatives</vt:lpstr>
      <vt:lpstr>Poll Results</vt:lpstr>
      <vt:lpstr>Louisiana Department of Education</vt:lpstr>
      <vt:lpstr>Chicago Public Schools</vt:lpstr>
      <vt:lpstr>Video</vt:lpstr>
      <vt:lpstr>Q &amp; A and Discussion</vt:lpstr>
      <vt:lpstr>Q &amp; A and Discussion</vt:lpstr>
      <vt:lpstr>Panelists</vt:lpstr>
      <vt:lpstr>For More Information www.centerii.org/leaders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 Restructuring Mon., Jan. 12, 2009</dc:title>
  <dc:creator>Nina de las Alas</dc:creator>
  <cp:lastModifiedBy>Nina de las Alas</cp:lastModifiedBy>
  <cp:revision>82</cp:revision>
  <dcterms:created xsi:type="dcterms:W3CDTF">2009-01-12T01:17:13Z</dcterms:created>
  <dcterms:modified xsi:type="dcterms:W3CDTF">2010-06-16T18:14:42Z</dcterms:modified>
</cp:coreProperties>
</file>